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5" r:id="rId2"/>
    <p:sldId id="257" r:id="rId3"/>
    <p:sldId id="259" r:id="rId4"/>
    <p:sldId id="260" r:id="rId5"/>
    <p:sldId id="261" r:id="rId6"/>
    <p:sldId id="262" r:id="rId7"/>
    <p:sldId id="263" r:id="rId8"/>
    <p:sldId id="264" r:id="rId9"/>
    <p:sldId id="25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471" autoAdjust="0"/>
  </p:normalViewPr>
  <p:slideViewPr>
    <p:cSldViewPr>
      <p:cViewPr varScale="1">
        <p:scale>
          <a:sx n="57" d="100"/>
          <a:sy n="57" d="100"/>
        </p:scale>
        <p:origin x="1540" y="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817F2C-42B9-46F7-B8CF-557E76CA6FD1}" type="datetimeFigureOut">
              <a:rPr lang="en-US" smtClean="0"/>
              <a:t>3/2/2021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101A50-D72B-4325-8AB8-E78AB34B9F96}" type="slidenum">
              <a:rPr lang="en-US" smtClean="0"/>
              <a:t>‹#›</a:t>
            </a:fld>
            <a:endParaRPr lang="en-US"/>
          </a:p>
        </p:txBody>
      </p:sp>
    </p:spTree>
    <p:extLst>
      <p:ext uri="{BB962C8B-B14F-4D97-AF65-F5344CB8AC3E}">
        <p14:creationId xmlns:p14="http://schemas.microsoft.com/office/powerpoint/2010/main" val="2099919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Organizational behavior refers to how</a:t>
            </a:r>
            <a:r>
              <a:rPr lang="en-US" baseline="0" dirty="0"/>
              <a:t> the members of an organization interact with technology, the market, and other members of the organization (Sharma, 2018)</a:t>
            </a:r>
            <a:r>
              <a:rPr lang="en-US" dirty="0"/>
              <a:t> . In</a:t>
            </a:r>
            <a:r>
              <a:rPr lang="en-US" baseline="0" dirty="0"/>
              <a:t> trying to understand organizational behavior, we have to acknowledge that organizations are essentially a group of human beings whose relationships in the workplace influence their performance. Therefore, organizational behavior analyses the connection between </a:t>
            </a:r>
            <a:r>
              <a:rPr lang="en-US" dirty="0"/>
              <a:t>technology, organizational environment</a:t>
            </a:r>
            <a:r>
              <a:rPr lang="en-US" baseline="0" dirty="0"/>
              <a:t> and the contexts involved in</a:t>
            </a:r>
            <a:r>
              <a:rPr lang="en-US" dirty="0"/>
              <a:t> human</a:t>
            </a:r>
            <a:r>
              <a:rPr lang="en-US" baseline="0" dirty="0"/>
              <a:t> relations in an organization</a:t>
            </a:r>
            <a:r>
              <a:rPr lang="en-US" dirty="0"/>
              <a:t> (Sharma, 2018). </a:t>
            </a:r>
          </a:p>
          <a:p>
            <a:r>
              <a:rPr lang="en-US" dirty="0"/>
              <a:t>Due to the recent</a:t>
            </a:r>
            <a:r>
              <a:rPr lang="en-US" baseline="0" dirty="0"/>
              <a:t> technological advancements, organizations operate in a highly volatile environment that requires optimal performance to maintain a competitive advantage. In the next 20 years, for instance, we can estimate that the requirements for optimal internal dynamics of any organization will be markedly different from what they are now. A crucial aspect of the internal functioning is the organizational behavior, which the management has to regulate to sustain a positive work environment (Sharma, 2018). Despite organizational behavior varying across various companies, it is uniformly relevant in determining the organization’s outcomes due to the relationships between its members (Sharma, 2018). As such, in the years ahead, the management professionals in any organization will face various challenges in fostering a positive organizational behavior. </a:t>
            </a:r>
            <a:endParaRPr lang="en-US" dirty="0"/>
          </a:p>
        </p:txBody>
      </p:sp>
      <p:sp>
        <p:nvSpPr>
          <p:cNvPr id="4" name="Slide Number Placeholder 3"/>
          <p:cNvSpPr>
            <a:spLocks noGrp="1"/>
          </p:cNvSpPr>
          <p:nvPr>
            <p:ph type="sldNum" sz="quarter" idx="10"/>
          </p:nvPr>
        </p:nvSpPr>
        <p:spPr/>
        <p:txBody>
          <a:bodyPr/>
          <a:lstStyle/>
          <a:p>
            <a:fld id="{A0101A50-D72B-4325-8AB8-E78AB34B9F96}" type="slidenum">
              <a:rPr lang="en-US" smtClean="0"/>
              <a:t>2</a:t>
            </a:fld>
            <a:endParaRPr lang="en-US"/>
          </a:p>
        </p:txBody>
      </p:sp>
    </p:spTree>
    <p:extLst>
      <p:ext uri="{BB962C8B-B14F-4D97-AF65-F5344CB8AC3E}">
        <p14:creationId xmlns:p14="http://schemas.microsoft.com/office/powerpoint/2010/main" val="3463692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can expect that t</a:t>
            </a:r>
            <a:r>
              <a:rPr lang="en-US" dirty="0"/>
              <a:t>he nature</a:t>
            </a:r>
            <a:r>
              <a:rPr lang="en-US" baseline="0" dirty="0"/>
              <a:t> of market problems to be solved in future will be significantly complex due to increased knowledge and technological advancements. Organizations will be forced to maintain an innovative workforce by supporting organizational behaviors that not only allow their members to identify hidden market opportunities but also exploit them to sustain a competitive advantage. Additionally, innovation will allow organizations to consistently refine their products and services to meet newer demands and exploit a unique market niche. Nonetheless, creating an environment that supports innovativeness will be challenging for most organizations since the requirements for effective innovation are constantly changing. As such, the professional management will be forced to maintain organizational behaviors that promote innovativeness such as encouraging risk-taking behavior and not punishing risk-averse employees </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Badoiu</a:t>
            </a:r>
            <a:r>
              <a:rPr lang="en-US" sz="1200" kern="1200" dirty="0">
                <a:solidFill>
                  <a:schemeClr val="tx1"/>
                </a:solidFill>
                <a:effectLst/>
                <a:latin typeface="+mn-lt"/>
                <a:ea typeface="+mn-ea"/>
                <a:cs typeface="+mn-cs"/>
              </a:rPr>
              <a:t> et al, 2020)</a:t>
            </a:r>
            <a:r>
              <a:rPr lang="en-US" baseline="0" dirty="0"/>
              <a:t>. Furthermore, organizational managements will need to take innovative ideas from their members seriously while objectively refining substandard ideas instead of disregarding them. Also, organizations face several barriers to innovation such as poor leadership systems, poor communication systems, poor allocation of resources, and a low-quality workforce among others. Therefore, the management will have to support responsible leadership behaviors to promote good relations, as well as enhance open channels of communication between the employees and the management. They will also have to practice effective resource allocation to support innovative ideas and maintain a well-skilled workforce.</a:t>
            </a:r>
            <a:endParaRPr lang="en-US" dirty="0"/>
          </a:p>
        </p:txBody>
      </p:sp>
      <p:sp>
        <p:nvSpPr>
          <p:cNvPr id="4" name="Slide Number Placeholder 3"/>
          <p:cNvSpPr>
            <a:spLocks noGrp="1"/>
          </p:cNvSpPr>
          <p:nvPr>
            <p:ph type="sldNum" sz="quarter" idx="10"/>
          </p:nvPr>
        </p:nvSpPr>
        <p:spPr/>
        <p:txBody>
          <a:bodyPr/>
          <a:lstStyle/>
          <a:p>
            <a:fld id="{A0101A50-D72B-4325-8AB8-E78AB34B9F96}" type="slidenum">
              <a:rPr lang="en-US" smtClean="0"/>
              <a:t>3</a:t>
            </a:fld>
            <a:endParaRPr lang="en-US"/>
          </a:p>
        </p:txBody>
      </p:sp>
    </p:spTree>
    <p:extLst>
      <p:ext uri="{BB962C8B-B14F-4D97-AF65-F5344CB8AC3E}">
        <p14:creationId xmlns:p14="http://schemas.microsoft.com/office/powerpoint/2010/main" val="1729314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future, organizations will have to deal with an increasingly</a:t>
            </a:r>
            <a:r>
              <a:rPr lang="en-US" baseline="0" dirty="0"/>
              <a:t> diverse workforce with individuals from different genders, religions, nations, cultures, beliefs and values. Although we can expect the workplace conflicts to increase as a result, organizations will have to acknowledge the rights of each of their members through practices such as positive conflict management systems. In this, the organizational management will have to listen to all the parties involved in any conflict and discourage negative conflicts such as insults or micro-aggressions. However, positive conflicts should be encouraged, such as conflicting ideas which will still have to be listened to by the management of the organization. Also, professional management will be tasked with hiring a diverse workforce to increase their appeal to potential employees and stakeholders, as well as create ethical guidelines and work protocols to sustain equality among their members. Equality will require proper communication systems among employees and between them and the organizational management, and employee feedback will have to be taken seriously by organizational management.</a:t>
            </a:r>
            <a:endParaRPr lang="en-US" dirty="0"/>
          </a:p>
        </p:txBody>
      </p:sp>
      <p:sp>
        <p:nvSpPr>
          <p:cNvPr id="4" name="Slide Number Placeholder 3"/>
          <p:cNvSpPr>
            <a:spLocks noGrp="1"/>
          </p:cNvSpPr>
          <p:nvPr>
            <p:ph type="sldNum" sz="quarter" idx="10"/>
          </p:nvPr>
        </p:nvSpPr>
        <p:spPr/>
        <p:txBody>
          <a:bodyPr/>
          <a:lstStyle/>
          <a:p>
            <a:fld id="{A0101A50-D72B-4325-8AB8-E78AB34B9F96}" type="slidenum">
              <a:rPr lang="en-US" smtClean="0"/>
              <a:t>4</a:t>
            </a:fld>
            <a:endParaRPr lang="en-US"/>
          </a:p>
        </p:txBody>
      </p:sp>
    </p:spTree>
    <p:extLst>
      <p:ext uri="{BB962C8B-B14F-4D97-AF65-F5344CB8AC3E}">
        <p14:creationId xmlns:p14="http://schemas.microsoft.com/office/powerpoint/2010/main" val="3941696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maintain</a:t>
            </a:r>
            <a:r>
              <a:rPr lang="en-US" baseline="0" dirty="0"/>
              <a:t> a competitive advantage, organizations in future will have to enhance employee performance to improve the general company outcomes. The working environment for any organization will have to be optimized to exploit the strengths of each employee and foster positive work relations. This will be essential for employee satisfaction which determines whether an employee is willing to give his best at work. The management will therefore have to enhance employee satisfaction by adequate compensation and ensuring a positive work-life balance among their employees. Such organizational behavior will positively contribute to employee loyalty and organizational commitment, which will be crucial since organizations will be competing for the most qualified individuals. Additionally, behaviors such as adequate recognition and reward systems for exceptional employees will promote high levels of motivation among the workforce. It will therefore be challenging for most professional managers to motivate their subordinates, and behaviors such as employee empowerment through proper delegation and training will be helpful.</a:t>
            </a:r>
            <a:endParaRPr lang="en-US" dirty="0"/>
          </a:p>
        </p:txBody>
      </p:sp>
      <p:sp>
        <p:nvSpPr>
          <p:cNvPr id="4" name="Slide Number Placeholder 3"/>
          <p:cNvSpPr>
            <a:spLocks noGrp="1"/>
          </p:cNvSpPr>
          <p:nvPr>
            <p:ph type="sldNum" sz="quarter" idx="10"/>
          </p:nvPr>
        </p:nvSpPr>
        <p:spPr/>
        <p:txBody>
          <a:bodyPr/>
          <a:lstStyle/>
          <a:p>
            <a:fld id="{A0101A50-D72B-4325-8AB8-E78AB34B9F96}" type="slidenum">
              <a:rPr lang="en-US" smtClean="0"/>
              <a:t>5</a:t>
            </a:fld>
            <a:endParaRPr lang="en-US"/>
          </a:p>
        </p:txBody>
      </p:sp>
    </p:spTree>
    <p:extLst>
      <p:ext uri="{BB962C8B-B14F-4D97-AF65-F5344CB8AC3E}">
        <p14:creationId xmlns:p14="http://schemas.microsoft.com/office/powerpoint/2010/main" val="987243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a:t>
            </a:r>
            <a:r>
              <a:rPr lang="en-US" baseline="0" dirty="0"/>
              <a:t> future, organizations will be forced to expand their operations to wider geographic regions to acquire more customers and increase brand awareness. Globalization will occur</a:t>
            </a:r>
            <a:r>
              <a:rPr lang="en-US" sz="1200" kern="1200" dirty="0">
                <a:solidFill>
                  <a:schemeClr val="tx1"/>
                </a:solidFill>
                <a:effectLst/>
                <a:latin typeface="+mn-lt"/>
                <a:ea typeface="+mn-ea"/>
                <a:cs typeface="+mn-cs"/>
              </a:rPr>
              <a:t> through two sequential processes, beginning with the exporting of products to countries with the least “psychic distance” from their home markets (i.e., geographically or culturally close), then broadening and deepening their engagement, and eventually establishing manufacturing subsidiaries in foreign markets (Grant, 2016). This will allow organizations to take advantage</a:t>
            </a:r>
            <a:r>
              <a:rPr lang="en-US" sz="1200" kern="1200" baseline="0" dirty="0">
                <a:solidFill>
                  <a:schemeClr val="tx1"/>
                </a:solidFill>
                <a:effectLst/>
                <a:latin typeface="+mn-lt"/>
                <a:ea typeface="+mn-ea"/>
                <a:cs typeface="+mn-cs"/>
              </a:rPr>
              <a:t> of market opportunities outside their geographical locations, as well as assess the attractiveness of overseas markets (Grant, 2016). Nonetheless, globalization will be challenging due to the need for a sustainable globalization strategy, which requires behaviors such as effective allocation of resources to manage the additional expenses of expansion into global markets. Furthermore, globalization will present a wider variety of more fierce competition, which will necessitate newer strategies for coping with them. This challenge will be worsened by the novel cultures and national practices due to globalization, which will force the organizational management to create sufficient diversity management systems. Also, globalization in future will mean that organizations will acquire a more diverse customer base, which implies newer customer needs and preferences. Accordingly, the professional management of any organization will be forced to create a customer-based business model, as well as maintain innovation among their employees to accommodate the dynamic customer demands. </a:t>
            </a:r>
            <a:endParaRPr lang="en-US" dirty="0"/>
          </a:p>
        </p:txBody>
      </p:sp>
      <p:sp>
        <p:nvSpPr>
          <p:cNvPr id="4" name="Slide Number Placeholder 3"/>
          <p:cNvSpPr>
            <a:spLocks noGrp="1"/>
          </p:cNvSpPr>
          <p:nvPr>
            <p:ph type="sldNum" sz="quarter" idx="10"/>
          </p:nvPr>
        </p:nvSpPr>
        <p:spPr/>
        <p:txBody>
          <a:bodyPr/>
          <a:lstStyle/>
          <a:p>
            <a:fld id="{A0101A50-D72B-4325-8AB8-E78AB34B9F96}" type="slidenum">
              <a:rPr lang="en-US" smtClean="0"/>
              <a:t>6</a:t>
            </a:fld>
            <a:endParaRPr lang="en-US"/>
          </a:p>
        </p:txBody>
      </p:sp>
    </p:spTree>
    <p:extLst>
      <p:ext uri="{BB962C8B-B14F-4D97-AF65-F5344CB8AC3E}">
        <p14:creationId xmlns:p14="http://schemas.microsoft.com/office/powerpoint/2010/main" val="2007657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Organizational</a:t>
            </a:r>
            <a:r>
              <a:rPr lang="en-US" baseline="0" dirty="0"/>
              <a:t> agility refers to an organization’s capacity to predict market changes and effectively respond to maintain a competitive advantage. In the next 20 years, market changes will be more unpredictable due to technological advancements, new market entrants and aggressive competition. Furthermore, customer preferences will be more dynamic, thus causing numerous unprecedented market changes. Therefore, organizations will be forced to adopt systems that enable them to anticipate these changes before they happen and come up with an appropriate response to outcompete other members of their industry. In this, the organizational management will have to create a positive organizational learning culture that will allow behaviors such as effective acquisition of external knowledge and sharing of internal knowledge. This will be challenging due to the need for acquiring the latest technological resources and other capabilities. Furthermore, in response to the market changes, organizations will be forced to maintain an innovative workforce, which presents challenges such as acquiring quality employees and creating a culture that supports innovation. Fundamentally, behaviors that maintain open channels of communication will be important in not only allowing free exchange of knowledge, but also collaboration to refine innovative ideas. As such, the professional management will have to foster horizontal communication while avoiding rigid top-down commands to facilitate this exchange of knowledge. Also, organizations may be forced to create meaningful alliances with their competitors since they may require access to more resources than they have at hand or can afford. This will be challenging due to the diverse organization cultures, and most organizations will have to forge a middle ground to accommodate the differences among the members of other organizations.</a:t>
            </a:r>
            <a:endParaRPr lang="en-US" dirty="0"/>
          </a:p>
        </p:txBody>
      </p:sp>
      <p:sp>
        <p:nvSpPr>
          <p:cNvPr id="4" name="Slide Number Placeholder 3"/>
          <p:cNvSpPr>
            <a:spLocks noGrp="1"/>
          </p:cNvSpPr>
          <p:nvPr>
            <p:ph type="sldNum" sz="quarter" idx="10"/>
          </p:nvPr>
        </p:nvSpPr>
        <p:spPr/>
        <p:txBody>
          <a:bodyPr/>
          <a:lstStyle/>
          <a:p>
            <a:fld id="{A0101A50-D72B-4325-8AB8-E78AB34B9F96}" type="slidenum">
              <a:rPr lang="en-US" smtClean="0"/>
              <a:t>7</a:t>
            </a:fld>
            <a:endParaRPr lang="en-US"/>
          </a:p>
        </p:txBody>
      </p:sp>
    </p:spTree>
    <p:extLst>
      <p:ext uri="{BB962C8B-B14F-4D97-AF65-F5344CB8AC3E}">
        <p14:creationId xmlns:p14="http://schemas.microsoft.com/office/powerpoint/2010/main" val="3933516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21699396-728B-4B8F-A6AC-52FF56BF93B6}"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1880825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CBD51B-E6FE-4E3F-84EE-24517968B8DD}"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3003139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4154833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2543880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1266749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1094018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24576641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6320035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3892062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3543084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BD51B-E6FE-4E3F-84EE-24517968B8DD}"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1305856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BD51B-E6FE-4E3F-84EE-24517968B8DD}"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1083119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BD51B-E6FE-4E3F-84EE-24517968B8DD}" type="datetimeFigureOut">
              <a:rPr lang="en-US" smtClean="0"/>
              <a:t>3/2/2021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145796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BD51B-E6FE-4E3F-84EE-24517968B8DD}" type="datetimeFigureOut">
              <a:rPr lang="en-US" smtClean="0"/>
              <a:t>3/2/2021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3111696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BD51B-E6FE-4E3F-84EE-24517968B8DD}" type="datetimeFigureOut">
              <a:rPr lang="en-US" smtClean="0"/>
              <a:t>3/2/2021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3578477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CBD51B-E6FE-4E3F-84EE-24517968B8DD}"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1662626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CBD51B-E6FE-4E3F-84EE-24517968B8DD}"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99396-728B-4B8F-A6AC-52FF56BF93B6}" type="slidenum">
              <a:rPr lang="en-US" smtClean="0"/>
              <a:t>‹#›</a:t>
            </a:fld>
            <a:endParaRPr lang="en-US"/>
          </a:p>
        </p:txBody>
      </p:sp>
    </p:spTree>
    <p:extLst>
      <p:ext uri="{BB962C8B-B14F-4D97-AF65-F5344CB8AC3E}">
        <p14:creationId xmlns:p14="http://schemas.microsoft.com/office/powerpoint/2010/main" val="3763340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ACBD51B-E6FE-4E3F-84EE-24517968B8DD}" type="datetimeFigureOut">
              <a:rPr lang="en-US" smtClean="0"/>
              <a:t>3/2/2021</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1699396-728B-4B8F-A6AC-52FF56BF93B6}" type="slidenum">
              <a:rPr lang="en-US" smtClean="0"/>
              <a:t>‹#›</a:t>
            </a:fld>
            <a:endParaRPr lang="en-US"/>
          </a:p>
        </p:txBody>
      </p:sp>
    </p:spTree>
    <p:extLst>
      <p:ext uri="{BB962C8B-B14F-4D97-AF65-F5344CB8AC3E}">
        <p14:creationId xmlns:p14="http://schemas.microsoft.com/office/powerpoint/2010/main" val="24595871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FB6BB-5906-4C20-B1EC-6D1E6E7C37B9}"/>
              </a:ext>
            </a:extLst>
          </p:cNvPr>
          <p:cNvSpPr>
            <a:spLocks noGrp="1"/>
          </p:cNvSpPr>
          <p:nvPr>
            <p:ph type="ctrTitle"/>
          </p:nvPr>
        </p:nvSpPr>
        <p:spPr>
          <a:xfrm>
            <a:off x="1739673" y="914401"/>
            <a:ext cx="6947127" cy="3200399"/>
          </a:xfrm>
        </p:spPr>
        <p:txBody>
          <a:bodyPr>
            <a:normAutofit fontScale="90000"/>
          </a:bodyPr>
          <a:lstStyle/>
          <a:p>
            <a:pPr algn="ctr"/>
            <a:r>
              <a:rPr lang="en-US" dirty="0"/>
              <a:t>Biggest Organizational Behavior Challenges Facing Organizations in the Next 20 Years</a:t>
            </a:r>
            <a:endParaRPr lang="en-KE" dirty="0"/>
          </a:p>
        </p:txBody>
      </p:sp>
      <p:sp>
        <p:nvSpPr>
          <p:cNvPr id="3" name="Subtitle 2">
            <a:extLst>
              <a:ext uri="{FF2B5EF4-FFF2-40B4-BE49-F238E27FC236}">
                <a16:creationId xmlns:a16="http://schemas.microsoft.com/office/drawing/2014/main" id="{4DD3F3FE-7084-4114-B3BC-3D329479CF4A}"/>
              </a:ext>
            </a:extLst>
          </p:cNvPr>
          <p:cNvSpPr>
            <a:spLocks noGrp="1"/>
          </p:cNvSpPr>
          <p:nvPr>
            <p:ph type="subTitle" idx="1"/>
          </p:nvPr>
        </p:nvSpPr>
        <p:spPr>
          <a:xfrm>
            <a:off x="2514600" y="4114800"/>
            <a:ext cx="5562600" cy="1364531"/>
          </a:xfrm>
        </p:spPr>
        <p:txBody>
          <a:bodyPr>
            <a:normAutofit/>
          </a:bodyPr>
          <a:lstStyle/>
          <a:p>
            <a:pPr algn="ctr"/>
            <a:r>
              <a:rPr lang="en-US" sz="2400" dirty="0"/>
              <a:t>Student’s Name (</a:t>
            </a:r>
            <a:r>
              <a:rPr lang="en-US" sz="2400" dirty="0">
                <a:solidFill>
                  <a:srgbClr val="00B050"/>
                </a:solidFill>
              </a:rPr>
              <a:t>Replace this with your Name</a:t>
            </a:r>
            <a:r>
              <a:rPr lang="en-US" sz="2400" dirty="0"/>
              <a:t>)</a:t>
            </a:r>
          </a:p>
          <a:p>
            <a:pPr algn="ctr"/>
            <a:r>
              <a:rPr lang="en-US" sz="2400" dirty="0"/>
              <a:t>Institutional Affiliations</a:t>
            </a:r>
            <a:endParaRPr lang="en-KE" sz="2400" dirty="0"/>
          </a:p>
        </p:txBody>
      </p:sp>
    </p:spTree>
    <p:extLst>
      <p:ext uri="{BB962C8B-B14F-4D97-AF65-F5344CB8AC3E}">
        <p14:creationId xmlns:p14="http://schemas.microsoft.com/office/powerpoint/2010/main" val="3541066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a:bodyPr>
          <a:lstStyle/>
          <a:p>
            <a:r>
              <a:rPr lang="en-US" sz="3200" b="1" dirty="0">
                <a:solidFill>
                  <a:srgbClr val="002060"/>
                </a:solidFill>
              </a:rPr>
              <a:t>Introduction</a:t>
            </a:r>
          </a:p>
        </p:txBody>
      </p:sp>
      <p:sp>
        <p:nvSpPr>
          <p:cNvPr id="3" name="Content Placeholder 2"/>
          <p:cNvSpPr>
            <a:spLocks noGrp="1"/>
          </p:cNvSpPr>
          <p:nvPr>
            <p:ph idx="1"/>
          </p:nvPr>
        </p:nvSpPr>
        <p:spPr>
          <a:xfrm>
            <a:off x="914400" y="609600"/>
            <a:ext cx="8153400" cy="6096000"/>
          </a:xfrm>
        </p:spPr>
        <p:txBody>
          <a:bodyPr>
            <a:normAutofit/>
          </a:bodyPr>
          <a:lstStyle/>
          <a:p>
            <a:r>
              <a:rPr lang="en-US" dirty="0"/>
              <a:t>Organizational behavior influences the internal operations of an organization.</a:t>
            </a:r>
          </a:p>
          <a:p>
            <a:r>
              <a:rPr lang="en-US" dirty="0"/>
              <a:t>The next 20 years will provide a highly dynamic environment for organizations.</a:t>
            </a:r>
          </a:p>
          <a:p>
            <a:r>
              <a:rPr lang="en-US" dirty="0"/>
              <a:t>The biggest challenges in maintaining a positive organizational behavior will include: </a:t>
            </a:r>
          </a:p>
          <a:p>
            <a:pPr marL="914400" lvl="1" indent="-457200">
              <a:buFont typeface="+mj-lt"/>
              <a:buAutoNum type="arabicParenR"/>
            </a:pPr>
            <a:r>
              <a:rPr lang="en-US" dirty="0"/>
              <a:t>Enhancing Innovation</a:t>
            </a:r>
          </a:p>
          <a:p>
            <a:pPr marL="914400" lvl="1" indent="-457200">
              <a:buFont typeface="+mj-lt"/>
              <a:buAutoNum type="arabicParenR"/>
            </a:pPr>
            <a:r>
              <a:rPr lang="en-US" dirty="0"/>
              <a:t>Employee diversity management</a:t>
            </a:r>
          </a:p>
          <a:p>
            <a:pPr marL="914400" lvl="1" indent="-457200">
              <a:buFont typeface="+mj-lt"/>
              <a:buAutoNum type="arabicParenR"/>
            </a:pPr>
            <a:r>
              <a:rPr lang="en-US" dirty="0"/>
              <a:t>Optimizing employee performance</a:t>
            </a:r>
          </a:p>
          <a:p>
            <a:pPr marL="914400" lvl="1" indent="-457200">
              <a:buFont typeface="+mj-lt"/>
              <a:buAutoNum type="arabicParenR"/>
            </a:pPr>
            <a:r>
              <a:rPr lang="en-US" dirty="0"/>
              <a:t>Globalization management</a:t>
            </a:r>
          </a:p>
          <a:p>
            <a:pPr marL="914400" lvl="1" indent="-457200">
              <a:buFont typeface="+mj-lt"/>
              <a:buAutoNum type="arabicParenR"/>
            </a:pPr>
            <a:r>
              <a:rPr lang="en-US" dirty="0"/>
              <a:t>Sustaining organizational agility</a:t>
            </a:r>
          </a:p>
          <a:p>
            <a:endParaRPr lang="en-US" sz="2800" dirty="0"/>
          </a:p>
        </p:txBody>
      </p:sp>
    </p:spTree>
    <p:extLst>
      <p:ext uri="{BB962C8B-B14F-4D97-AF65-F5344CB8AC3E}">
        <p14:creationId xmlns:p14="http://schemas.microsoft.com/office/powerpoint/2010/main" val="3245757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200" b="1" dirty="0">
                <a:solidFill>
                  <a:srgbClr val="002060"/>
                </a:solidFill>
              </a:rPr>
              <a:t>1.) Enhancing Innovation</a:t>
            </a:r>
          </a:p>
        </p:txBody>
      </p:sp>
      <p:sp>
        <p:nvSpPr>
          <p:cNvPr id="3" name="Content Placeholder 2"/>
          <p:cNvSpPr>
            <a:spLocks noGrp="1"/>
          </p:cNvSpPr>
          <p:nvPr>
            <p:ph idx="1"/>
          </p:nvPr>
        </p:nvSpPr>
        <p:spPr>
          <a:xfrm>
            <a:off x="914400" y="685800"/>
            <a:ext cx="8077200" cy="6019800"/>
          </a:xfrm>
        </p:spPr>
        <p:txBody>
          <a:bodyPr>
            <a:normAutofit/>
          </a:bodyPr>
          <a:lstStyle/>
          <a:p>
            <a:r>
              <a:rPr lang="en-US" dirty="0"/>
              <a:t>The next 20 years will bring more complex problems to be solved.</a:t>
            </a:r>
          </a:p>
          <a:p>
            <a:r>
              <a:rPr lang="en-US" dirty="0"/>
              <a:t>Innovation will be crucial in identifying and exploiting new market opportunities.</a:t>
            </a:r>
          </a:p>
          <a:p>
            <a:r>
              <a:rPr lang="en-US" dirty="0"/>
              <a:t>Innovation will help organizations to improve their products or services.</a:t>
            </a:r>
          </a:p>
          <a:p>
            <a:r>
              <a:rPr lang="en-US" dirty="0"/>
              <a:t>Management professionals face a challenge in maintaining a creative environment.</a:t>
            </a:r>
          </a:p>
          <a:p>
            <a:r>
              <a:rPr lang="en-US" dirty="0"/>
              <a:t>Organizational management will be tasked with promoting risk-taking behavior.</a:t>
            </a:r>
          </a:p>
          <a:p>
            <a:r>
              <a:rPr lang="en-US" dirty="0"/>
              <a:t>Management professionals will have to overcome barriers to innovation e.g. Poor leadership, poor communication.</a:t>
            </a:r>
          </a:p>
        </p:txBody>
      </p:sp>
    </p:spTree>
    <p:extLst>
      <p:ext uri="{BB962C8B-B14F-4D97-AF65-F5344CB8AC3E}">
        <p14:creationId xmlns:p14="http://schemas.microsoft.com/office/powerpoint/2010/main" val="1956326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a:bodyPr>
          <a:lstStyle/>
          <a:p>
            <a:r>
              <a:rPr lang="en-US" sz="3200" b="1" dirty="0">
                <a:solidFill>
                  <a:srgbClr val="002060"/>
                </a:solidFill>
              </a:rPr>
              <a:t>2.) Employee Diversity Management</a:t>
            </a:r>
          </a:p>
        </p:txBody>
      </p:sp>
      <p:sp>
        <p:nvSpPr>
          <p:cNvPr id="3" name="Content Placeholder 2"/>
          <p:cNvSpPr>
            <a:spLocks noGrp="1"/>
          </p:cNvSpPr>
          <p:nvPr>
            <p:ph idx="1"/>
          </p:nvPr>
        </p:nvSpPr>
        <p:spPr>
          <a:xfrm>
            <a:off x="914400" y="762000"/>
            <a:ext cx="8001000" cy="5257800"/>
          </a:xfrm>
        </p:spPr>
        <p:txBody>
          <a:bodyPr>
            <a:normAutofit/>
          </a:bodyPr>
          <a:lstStyle/>
          <a:p>
            <a:r>
              <a:rPr lang="en-US" dirty="0"/>
              <a:t>There will be increased diversity among employees in organizations in the coming years.</a:t>
            </a:r>
          </a:p>
          <a:p>
            <a:r>
              <a:rPr lang="en-US" dirty="0"/>
              <a:t>Organizations will have to accommodate people from different cultures, backgrounds, beliefs etc.</a:t>
            </a:r>
          </a:p>
          <a:p>
            <a:r>
              <a:rPr lang="en-US" dirty="0"/>
              <a:t>Management professionals will face challenges in maintaining positive conflict management systems.</a:t>
            </a:r>
          </a:p>
          <a:p>
            <a:r>
              <a:rPr lang="en-US" dirty="0"/>
              <a:t>Management professionals will have to ensure diversity in their hiring protocols.</a:t>
            </a:r>
          </a:p>
          <a:p>
            <a:r>
              <a:rPr lang="en-US" dirty="0"/>
              <a:t>Organizations will have to sustain equality in the workplace through ethical practices.</a:t>
            </a:r>
          </a:p>
          <a:p>
            <a:r>
              <a:rPr lang="en-US" dirty="0"/>
              <a:t>Management professionals will face challenges in promoting communication among employees.</a:t>
            </a:r>
          </a:p>
        </p:txBody>
      </p:sp>
    </p:spTree>
    <p:extLst>
      <p:ext uri="{BB962C8B-B14F-4D97-AF65-F5344CB8AC3E}">
        <p14:creationId xmlns:p14="http://schemas.microsoft.com/office/powerpoint/2010/main" val="1593367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200" b="1" dirty="0">
                <a:solidFill>
                  <a:srgbClr val="002060"/>
                </a:solidFill>
              </a:rPr>
              <a:t>3.) Optimizing Employee Performance</a:t>
            </a:r>
          </a:p>
        </p:txBody>
      </p:sp>
      <p:sp>
        <p:nvSpPr>
          <p:cNvPr id="3" name="Content Placeholder 2"/>
          <p:cNvSpPr>
            <a:spLocks noGrp="1"/>
          </p:cNvSpPr>
          <p:nvPr>
            <p:ph idx="1"/>
          </p:nvPr>
        </p:nvSpPr>
        <p:spPr>
          <a:xfrm>
            <a:off x="1143000" y="685800"/>
            <a:ext cx="7924800" cy="5334000"/>
          </a:xfrm>
        </p:spPr>
        <p:txBody>
          <a:bodyPr>
            <a:normAutofit/>
          </a:bodyPr>
          <a:lstStyle/>
          <a:p>
            <a:r>
              <a:rPr lang="en-US" dirty="0"/>
              <a:t>In the next 20 years, employee performance will have to be optimized for competitive advantage.</a:t>
            </a:r>
          </a:p>
          <a:p>
            <a:r>
              <a:rPr lang="en-US" dirty="0"/>
              <a:t>Organizational management will face challenges in creating an optimal work environment.</a:t>
            </a:r>
          </a:p>
          <a:p>
            <a:r>
              <a:rPr lang="en-US" dirty="0"/>
              <a:t>Sustaining employee satisfaction will be challenging to most professional managers.</a:t>
            </a:r>
          </a:p>
          <a:p>
            <a:r>
              <a:rPr lang="en-US" dirty="0"/>
              <a:t>Professional management will be tasked with enhancing organizational commitment.</a:t>
            </a:r>
          </a:p>
          <a:p>
            <a:r>
              <a:rPr lang="en-US" dirty="0"/>
              <a:t>Maintaining high levels of employee motivation will be a hurdle to most organizations.</a:t>
            </a:r>
          </a:p>
          <a:p>
            <a:r>
              <a:rPr lang="en-US" dirty="0"/>
              <a:t> Organizational management will have to consistently empower their members.</a:t>
            </a:r>
          </a:p>
        </p:txBody>
      </p:sp>
    </p:spTree>
    <p:extLst>
      <p:ext uri="{BB962C8B-B14F-4D97-AF65-F5344CB8AC3E}">
        <p14:creationId xmlns:p14="http://schemas.microsoft.com/office/powerpoint/2010/main" val="2463557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p:spPr>
        <p:txBody>
          <a:bodyPr>
            <a:normAutofit fontScale="90000"/>
          </a:bodyPr>
          <a:lstStyle/>
          <a:p>
            <a:r>
              <a:rPr lang="en-US" sz="3200" b="1" dirty="0">
                <a:solidFill>
                  <a:srgbClr val="002060"/>
                </a:solidFill>
              </a:rPr>
              <a:t>4.) Globalization Management</a:t>
            </a:r>
          </a:p>
        </p:txBody>
      </p:sp>
      <p:sp>
        <p:nvSpPr>
          <p:cNvPr id="3" name="Content Placeholder 2"/>
          <p:cNvSpPr>
            <a:spLocks noGrp="1"/>
          </p:cNvSpPr>
          <p:nvPr>
            <p:ph idx="1"/>
          </p:nvPr>
        </p:nvSpPr>
        <p:spPr>
          <a:xfrm>
            <a:off x="1066800" y="876300"/>
            <a:ext cx="8001000" cy="5105400"/>
          </a:xfrm>
        </p:spPr>
        <p:txBody>
          <a:bodyPr>
            <a:normAutofit/>
          </a:bodyPr>
          <a:lstStyle/>
          <a:p>
            <a:r>
              <a:rPr lang="en-US" dirty="0"/>
              <a:t>In the coming years, business will not be limited to specific countries or areas.</a:t>
            </a:r>
          </a:p>
          <a:p>
            <a:r>
              <a:rPr lang="en-US" dirty="0"/>
              <a:t>Globalization will help organizations to exploit opportunities outside their localities.</a:t>
            </a:r>
          </a:p>
          <a:p>
            <a:r>
              <a:rPr lang="en-US" dirty="0"/>
              <a:t>Organization management will have to create a sustainable globalization strategy.</a:t>
            </a:r>
          </a:p>
          <a:p>
            <a:r>
              <a:rPr lang="en-US" dirty="0"/>
              <a:t>Organizations will face more competition all over the world.</a:t>
            </a:r>
          </a:p>
          <a:p>
            <a:r>
              <a:rPr lang="en-US" dirty="0"/>
              <a:t>Companies will be forced to operate across different nations and cultures.</a:t>
            </a:r>
          </a:p>
          <a:p>
            <a:r>
              <a:rPr lang="en-US" dirty="0"/>
              <a:t>Organizations will face growing demands from their constantly increasing customer base.</a:t>
            </a:r>
          </a:p>
        </p:txBody>
      </p:sp>
    </p:spTree>
    <p:extLst>
      <p:ext uri="{BB962C8B-B14F-4D97-AF65-F5344CB8AC3E}">
        <p14:creationId xmlns:p14="http://schemas.microsoft.com/office/powerpoint/2010/main" val="1597783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p:spPr>
        <p:txBody>
          <a:bodyPr>
            <a:normAutofit fontScale="90000"/>
          </a:bodyPr>
          <a:lstStyle/>
          <a:p>
            <a:r>
              <a:rPr lang="en-US" sz="3200" b="1" dirty="0">
                <a:solidFill>
                  <a:srgbClr val="002060"/>
                </a:solidFill>
              </a:rPr>
              <a:t>5.) Sustaining Organizational Agility</a:t>
            </a:r>
          </a:p>
        </p:txBody>
      </p:sp>
      <p:sp>
        <p:nvSpPr>
          <p:cNvPr id="3" name="Content Placeholder 2"/>
          <p:cNvSpPr>
            <a:spLocks noGrp="1"/>
          </p:cNvSpPr>
          <p:nvPr>
            <p:ph idx="1"/>
          </p:nvPr>
        </p:nvSpPr>
        <p:spPr>
          <a:xfrm>
            <a:off x="914400" y="762000"/>
            <a:ext cx="8077200" cy="5334000"/>
          </a:xfrm>
        </p:spPr>
        <p:txBody>
          <a:bodyPr>
            <a:normAutofit/>
          </a:bodyPr>
          <a:lstStyle/>
          <a:p>
            <a:r>
              <a:rPr lang="en-US" dirty="0"/>
              <a:t>The ability to adapt to market changes will be fundamental in the next 20 years.</a:t>
            </a:r>
          </a:p>
          <a:p>
            <a:r>
              <a:rPr lang="en-US" dirty="0"/>
              <a:t>Organizations will face challenges in promoting positive organizational learning cultures.</a:t>
            </a:r>
          </a:p>
          <a:p>
            <a:r>
              <a:rPr lang="en-US" dirty="0"/>
              <a:t>Organizational management will have to promote innovativeness among their employees.</a:t>
            </a:r>
          </a:p>
          <a:p>
            <a:r>
              <a:rPr lang="en-US" dirty="0"/>
              <a:t>Professional management will be tasked with creating open communication channels.</a:t>
            </a:r>
          </a:p>
          <a:p>
            <a:r>
              <a:rPr lang="en-US" dirty="0"/>
              <a:t>Organizations will face challenges in anticipating and effectively reacting to drastic market changes.</a:t>
            </a:r>
          </a:p>
          <a:p>
            <a:r>
              <a:rPr lang="en-US" dirty="0"/>
              <a:t>Organizational management will have to support alliances with their competitors.</a:t>
            </a:r>
          </a:p>
        </p:txBody>
      </p:sp>
    </p:spTree>
    <p:extLst>
      <p:ext uri="{BB962C8B-B14F-4D97-AF65-F5344CB8AC3E}">
        <p14:creationId xmlns:p14="http://schemas.microsoft.com/office/powerpoint/2010/main" val="323907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609600"/>
          </a:xfrm>
        </p:spPr>
        <p:txBody>
          <a:bodyPr>
            <a:normAutofit/>
          </a:bodyPr>
          <a:lstStyle/>
          <a:p>
            <a:r>
              <a:rPr lang="en-US" sz="3200" b="1" dirty="0">
                <a:solidFill>
                  <a:srgbClr val="002060"/>
                </a:solidFill>
              </a:rPr>
              <a:t>Summary</a:t>
            </a:r>
          </a:p>
        </p:txBody>
      </p:sp>
      <p:sp>
        <p:nvSpPr>
          <p:cNvPr id="3" name="Content Placeholder 2"/>
          <p:cNvSpPr>
            <a:spLocks noGrp="1"/>
          </p:cNvSpPr>
          <p:nvPr>
            <p:ph idx="1"/>
          </p:nvPr>
        </p:nvSpPr>
        <p:spPr>
          <a:xfrm>
            <a:off x="914400" y="726440"/>
            <a:ext cx="8077200" cy="5217160"/>
          </a:xfrm>
        </p:spPr>
        <p:txBody>
          <a:bodyPr>
            <a:normAutofit/>
          </a:bodyPr>
          <a:lstStyle/>
          <a:p>
            <a:r>
              <a:rPr lang="en-US" dirty="0"/>
              <a:t>Organizational behavior refers to the work practices that determine organizational interactions among people, technology and the market.</a:t>
            </a:r>
          </a:p>
          <a:p>
            <a:r>
              <a:rPr lang="en-US" dirty="0"/>
              <a:t>The next 20 years will present organizational behavior challenges related to maintaining innovation and employee diversity management.</a:t>
            </a:r>
          </a:p>
          <a:p>
            <a:r>
              <a:rPr lang="en-US" dirty="0"/>
              <a:t>Optimizing employee performance through motivation and job satisfaction will be challenging.</a:t>
            </a:r>
          </a:p>
          <a:p>
            <a:r>
              <a:rPr lang="en-US" dirty="0"/>
              <a:t>Globalization will present additional challenges in business organizations strategies. </a:t>
            </a:r>
          </a:p>
          <a:p>
            <a:r>
              <a:rPr lang="en-US" dirty="0"/>
              <a:t>Organizational behaviors that maintain agility will be crucial for organizations in a dynamic market.</a:t>
            </a:r>
          </a:p>
        </p:txBody>
      </p:sp>
    </p:spTree>
    <p:extLst>
      <p:ext uri="{BB962C8B-B14F-4D97-AF65-F5344CB8AC3E}">
        <p14:creationId xmlns:p14="http://schemas.microsoft.com/office/powerpoint/2010/main" val="660081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762000"/>
          </a:xfrm>
        </p:spPr>
        <p:txBody>
          <a:bodyPr>
            <a:normAutofit/>
          </a:bodyPr>
          <a:lstStyle/>
          <a:p>
            <a:r>
              <a:rPr lang="en-US" sz="3200" b="1" dirty="0">
                <a:solidFill>
                  <a:srgbClr val="002060"/>
                </a:solidFill>
              </a:rPr>
              <a:t>References</a:t>
            </a:r>
          </a:p>
        </p:txBody>
      </p:sp>
      <p:sp>
        <p:nvSpPr>
          <p:cNvPr id="3" name="Content Placeholder 2"/>
          <p:cNvSpPr>
            <a:spLocks noGrp="1"/>
          </p:cNvSpPr>
          <p:nvPr>
            <p:ph idx="1"/>
          </p:nvPr>
        </p:nvSpPr>
        <p:spPr>
          <a:xfrm>
            <a:off x="914400" y="838200"/>
            <a:ext cx="7772400" cy="3352800"/>
          </a:xfrm>
        </p:spPr>
        <p:txBody>
          <a:bodyPr>
            <a:normAutofit/>
          </a:bodyPr>
          <a:lstStyle/>
          <a:p>
            <a:r>
              <a:rPr lang="en-US" dirty="0" err="1"/>
              <a:t>Badoiu</a:t>
            </a:r>
            <a:r>
              <a:rPr lang="en-US" dirty="0"/>
              <a:t>, A., </a:t>
            </a:r>
            <a:r>
              <a:rPr lang="en-US" dirty="0" err="1"/>
              <a:t>Segarra-Ciprés</a:t>
            </a:r>
            <a:r>
              <a:rPr lang="en-US" dirty="0"/>
              <a:t>, M., &amp; </a:t>
            </a:r>
            <a:r>
              <a:rPr lang="en-US" dirty="0" err="1"/>
              <a:t>Escrig-Tena</a:t>
            </a:r>
            <a:r>
              <a:rPr lang="en-US" dirty="0"/>
              <a:t>, B. (2020). Understanding employees’ </a:t>
            </a:r>
            <a:r>
              <a:rPr lang="en-US" dirty="0" err="1"/>
              <a:t>intrapreneurial</a:t>
            </a:r>
            <a:r>
              <a:rPr lang="en-US" dirty="0"/>
              <a:t> behavior: a case study. </a:t>
            </a:r>
            <a:r>
              <a:rPr lang="en-US" i="1" dirty="0"/>
              <a:t>Personnel Review</a:t>
            </a:r>
            <a:r>
              <a:rPr lang="en-US" dirty="0"/>
              <a:t>.</a:t>
            </a:r>
          </a:p>
          <a:p>
            <a:r>
              <a:rPr lang="en-US" dirty="0"/>
              <a:t>Grant, R. (2016).</a:t>
            </a:r>
            <a:r>
              <a:rPr lang="en-US" b="1" dirty="0"/>
              <a:t> </a:t>
            </a:r>
            <a:r>
              <a:rPr lang="en-US" i="1" dirty="0"/>
              <a:t>Contemporary Strategy Analysis Text and cases </a:t>
            </a:r>
            <a:r>
              <a:rPr lang="en-US" dirty="0"/>
              <a:t>(9th Ed).TJ International, </a:t>
            </a:r>
            <a:r>
              <a:rPr lang="en-US" dirty="0" err="1"/>
              <a:t>Padstow</a:t>
            </a:r>
            <a:r>
              <a:rPr lang="en-US" dirty="0"/>
              <a:t>, Cornwall. </a:t>
            </a:r>
            <a:r>
              <a:rPr lang="en-US" dirty="0" err="1"/>
              <a:t>Pp</a:t>
            </a:r>
            <a:r>
              <a:rPr lang="en-US" dirty="0"/>
              <a:t> 3-31</a:t>
            </a:r>
          </a:p>
          <a:p>
            <a:r>
              <a:rPr lang="en-US" dirty="0"/>
              <a:t>Sharma, N. (2018). Organization behavior: Challenges and opportunities. </a:t>
            </a:r>
            <a:r>
              <a:rPr lang="en-US" i="1" dirty="0"/>
              <a:t>IOSR Journal of Business and Management</a:t>
            </a:r>
            <a:r>
              <a:rPr lang="en-US" dirty="0"/>
              <a:t>, </a:t>
            </a:r>
            <a:r>
              <a:rPr lang="en-US" i="1" dirty="0"/>
              <a:t>20</a:t>
            </a:r>
            <a:r>
              <a:rPr lang="en-US" dirty="0"/>
              <a:t>(1), 47-51.</a:t>
            </a:r>
          </a:p>
        </p:txBody>
      </p:sp>
    </p:spTree>
    <p:extLst>
      <p:ext uri="{BB962C8B-B14F-4D97-AF65-F5344CB8AC3E}">
        <p14:creationId xmlns:p14="http://schemas.microsoft.com/office/powerpoint/2010/main" val="33601960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236</TotalTime>
  <Words>2004</Words>
  <Application>Microsoft Office PowerPoint</Application>
  <PresentationFormat>On-screen Show (4:3)</PresentationFormat>
  <Paragraphs>70</Paragraphs>
  <Slides>9</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Corbel</vt:lpstr>
      <vt:lpstr>Parallax</vt:lpstr>
      <vt:lpstr>Biggest Organizational Behavior Challenges Facing Organizations in the Next 20 Years</vt:lpstr>
      <vt:lpstr>Introduction</vt:lpstr>
      <vt:lpstr>1.) Enhancing Innovation</vt:lpstr>
      <vt:lpstr>2.) Employee Diversity Management</vt:lpstr>
      <vt:lpstr>3.) Optimizing Employee Performance</vt:lpstr>
      <vt:lpstr>4.) Globalization Management</vt:lpstr>
      <vt:lpstr>5.) Sustaining Organizational Agility</vt:lpstr>
      <vt:lpstr>Summary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Montella Silla</dc:creator>
  <cp:lastModifiedBy>Antony Ouma</cp:lastModifiedBy>
  <cp:revision>36</cp:revision>
  <dcterms:created xsi:type="dcterms:W3CDTF">2021-03-02T14:56:03Z</dcterms:created>
  <dcterms:modified xsi:type="dcterms:W3CDTF">2021-03-02T19:34:20Z</dcterms:modified>
</cp:coreProperties>
</file>